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2da35c821_0_6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c2da35c821_0_69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324651916_2_1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c324651916_2_11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324651916_2_1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c324651916_2_18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0" name="Google Shape;230;p10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2da35c821_0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c2da35c821_0_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2da35c821_0_1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c2da35c821_0_1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31a2c888b_0_1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c31a2c888b_0_1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2da35c821_0_3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c2da35c821_0_32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2da35c821_0_3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c2da35c821_0_39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33.jp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11" Type="http://schemas.openxmlformats.org/officeDocument/2006/relationships/image" Target="../media/image34.png"/><Relationship Id="rId10" Type="http://schemas.openxmlformats.org/officeDocument/2006/relationships/image" Target="../media/image19.png"/><Relationship Id="rId9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Relationship Id="rId7" Type="http://schemas.openxmlformats.org/officeDocument/2006/relationships/image" Target="../media/image40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300325" y="2783700"/>
            <a:ext cx="136875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400">
                <a:solidFill>
                  <a:srgbClr val="FFF2CC"/>
                </a:solidFill>
              </a:rPr>
              <a:t>TtTranquil</a:t>
            </a:r>
            <a:endParaRPr b="1" sz="134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3752625" y="5241850"/>
            <a:ext cx="1078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</a:rPr>
              <a:t>TtT</a:t>
            </a:r>
            <a:endParaRPr b="1" sz="5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22"/>
          <p:cNvSpPr/>
          <p:nvPr/>
        </p:nvSpPr>
        <p:spPr>
          <a:xfrm>
            <a:off x="11380118" y="4425731"/>
            <a:ext cx="7138070" cy="5861269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2748" r="0" t="-1138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3162041" y="332475"/>
            <a:ext cx="12194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2CC"/>
                </a:solidFill>
              </a:rPr>
              <a:t>Схема</a:t>
            </a:r>
            <a:endParaRPr b="1" sz="96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000" y="1810275"/>
            <a:ext cx="13757998" cy="78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23"/>
          <p:cNvSpPr/>
          <p:nvPr/>
        </p:nvSpPr>
        <p:spPr>
          <a:xfrm>
            <a:off x="11380118" y="4425731"/>
            <a:ext cx="7138070" cy="5861269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2748" r="0" t="-1138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"/>
          <p:cNvSpPr/>
          <p:nvPr/>
        </p:nvSpPr>
        <p:spPr>
          <a:xfrm rot="3813788">
            <a:off x="-5187700" y="-1777412"/>
            <a:ext cx="10036630" cy="9947208"/>
          </a:xfrm>
          <a:custGeom>
            <a:rect b="b" l="l" r="r" t="t"/>
            <a:pathLst>
              <a:path extrusionOk="0" h="9951936" w="10041401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23"/>
          <p:cNvSpPr txBox="1"/>
          <p:nvPr/>
        </p:nvSpPr>
        <p:spPr>
          <a:xfrm>
            <a:off x="4417366" y="714375"/>
            <a:ext cx="12194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2CC"/>
                </a:solidFill>
              </a:rPr>
              <a:t>Комуникация</a:t>
            </a:r>
            <a:endParaRPr b="1" sz="96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0924" y="2929700"/>
            <a:ext cx="10650051" cy="49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24"/>
          <p:cNvSpPr/>
          <p:nvPr/>
        </p:nvSpPr>
        <p:spPr>
          <a:xfrm>
            <a:off x="11380118" y="4425731"/>
            <a:ext cx="7138070" cy="5861269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2748" r="0" t="-1138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4417366" y="714375"/>
            <a:ext cx="12194100" cy="2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FFF2CC"/>
                </a:solidFill>
              </a:rPr>
              <a:t>Графичен потребителски </a:t>
            </a:r>
            <a:r>
              <a:rPr b="1" lang="en-US" sz="7000">
                <a:solidFill>
                  <a:srgbClr val="FFF2CC"/>
                </a:solidFill>
              </a:rPr>
              <a:t>интерфейс</a:t>
            </a:r>
            <a:endParaRPr b="1" sz="7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90725" y="714371"/>
            <a:ext cx="3623290" cy="3591446"/>
          </a:xfrm>
          <a:custGeom>
            <a:rect b="b" l="l" r="r" t="t"/>
            <a:pathLst>
              <a:path extrusionOk="0" h="3591446" w="3623290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24"/>
          <p:cNvSpPr txBox="1"/>
          <p:nvPr/>
        </p:nvSpPr>
        <p:spPr>
          <a:xfrm>
            <a:off x="3192525" y="4022075"/>
            <a:ext cx="7048500" cy="4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Char char="●"/>
            </a:pPr>
            <a:r>
              <a:rPr b="1" lang="en-US" sz="3100">
                <a:solidFill>
                  <a:srgbClr val="FFF2CC"/>
                </a:solidFill>
              </a:rPr>
              <a:t>Визуализиране на аудио записи.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Char char="●"/>
            </a:pPr>
            <a:r>
              <a:rPr b="1" lang="en-US" sz="3100">
                <a:solidFill>
                  <a:srgbClr val="FFF2CC"/>
                </a:solidFill>
              </a:rPr>
              <a:t>Проверка за работоспособността на микроконтролерите. 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12825" y="4022063"/>
            <a:ext cx="70485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5"/>
          <p:cNvSpPr/>
          <p:nvPr/>
        </p:nvSpPr>
        <p:spPr>
          <a:xfrm flipH="1">
            <a:off x="-1" y="0"/>
            <a:ext cx="18518189" cy="102870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5"/>
          <p:cNvSpPr/>
          <p:nvPr/>
        </p:nvSpPr>
        <p:spPr>
          <a:xfrm>
            <a:off x="5012095" y="3169395"/>
            <a:ext cx="8494000" cy="5932995"/>
          </a:xfrm>
          <a:custGeom>
            <a:rect b="b" l="l" r="r" t="t"/>
            <a:pathLst>
              <a:path extrusionOk="0" h="10591800" w="15163800">
                <a:moveTo>
                  <a:pt x="15163800" y="254000"/>
                </a:moveTo>
                <a:lnTo>
                  <a:pt x="15163800" y="10337800"/>
                </a:lnTo>
                <a:cubicBezTo>
                  <a:pt x="15163800" y="10478135"/>
                  <a:pt x="15050136" y="10591800"/>
                  <a:pt x="14909800" y="10591800"/>
                </a:cubicBezTo>
                <a:lnTo>
                  <a:pt x="254000" y="10591800"/>
                </a:lnTo>
                <a:cubicBezTo>
                  <a:pt x="113665" y="10591800"/>
                  <a:pt x="0" y="10478135"/>
                  <a:pt x="0" y="103378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14909800" y="0"/>
                </a:lnTo>
                <a:cubicBezTo>
                  <a:pt x="15050136" y="0"/>
                  <a:pt x="15163800" y="113665"/>
                  <a:pt x="15163800" y="2540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320" r="-2319" t="0"/>
            </a:stretch>
          </a:blipFill>
          <a:ln cap="sq" cmpd="sng" w="57150">
            <a:solidFill>
              <a:srgbClr val="FF56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12229891" y="6478544"/>
            <a:ext cx="3125627" cy="3808456"/>
          </a:xfrm>
          <a:custGeom>
            <a:rect b="b" l="l" r="r" t="t"/>
            <a:pathLst>
              <a:path extrusionOk="0" h="3808456" w="3125627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9157" l="-85193" r="-99390" t="-74399"/>
            </a:stretch>
          </a:blipFill>
          <a:ln>
            <a:noFill/>
          </a:ln>
        </p:spPr>
      </p:sp>
      <p:sp>
        <p:nvSpPr>
          <p:cNvPr id="224" name="Google Shape;224;p25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b="1" sz="12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/>
          <p:nvPr/>
        </p:nvSpPr>
        <p:spPr>
          <a:xfrm flipH="1">
            <a:off x="0" y="0"/>
            <a:ext cx="6356656" cy="10369916"/>
          </a:xfrm>
          <a:custGeom>
            <a:rect b="b" l="l" r="r" t="t"/>
            <a:pathLst>
              <a:path extrusionOk="0" h="10369916" w="635665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34752" r="0" t="0"/>
            </a:stretch>
          </a:blipFill>
          <a:ln>
            <a:noFill/>
          </a:ln>
        </p:spPr>
      </p:sp>
      <p:sp>
        <p:nvSpPr>
          <p:cNvPr id="226" name="Google Shape;226;p25"/>
          <p:cNvSpPr/>
          <p:nvPr/>
        </p:nvSpPr>
        <p:spPr>
          <a:xfrm flipH="1">
            <a:off x="13857635" y="0"/>
            <a:ext cx="6803329" cy="11472625"/>
          </a:xfrm>
          <a:custGeom>
            <a:rect b="b" l="l" r="r" t="t"/>
            <a:pathLst>
              <a:path extrusionOk="0" h="11472625" w="6803329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142665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26"/>
          <p:cNvSpPr txBox="1"/>
          <p:nvPr/>
        </p:nvSpPr>
        <p:spPr>
          <a:xfrm>
            <a:off x="1922625" y="3444825"/>
            <a:ext cx="14442900" cy="3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Благодар</a:t>
            </a:r>
            <a:r>
              <a:rPr b="1" lang="en-US" sz="11800">
                <a:solidFill>
                  <a:srgbClr val="FFF2CC"/>
                </a:solidFill>
              </a:rPr>
              <a:t>им</a:t>
            </a:r>
            <a:r>
              <a:rPr b="1" lang="en-US" sz="11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за вниманието!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 flipH="1">
            <a:off x="1285" y="-40233"/>
            <a:ext cx="18286712" cy="10327029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4"/>
          <p:cNvSpPr txBox="1"/>
          <p:nvPr/>
        </p:nvSpPr>
        <p:spPr>
          <a:xfrm>
            <a:off x="2422284" y="775623"/>
            <a:ext cx="1543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FFF2CC"/>
                </a:solidFill>
              </a:rPr>
              <a:t>Отбор</a:t>
            </a:r>
            <a:endParaRPr b="1" sz="9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 flipH="1" rot="10800000">
            <a:off x="0" y="8706921"/>
            <a:ext cx="5309302" cy="1580079"/>
          </a:xfrm>
          <a:custGeom>
            <a:rect b="b" l="l" r="r" t="t"/>
            <a:pathLst>
              <a:path extrusionOk="0" h="1580079" w="5309302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6871" l="0" r="-87097" t="0"/>
            </a:stretch>
          </a:blipFill>
          <a:ln>
            <a:noFill/>
          </a:ln>
        </p:spPr>
      </p:sp>
      <p:sp>
        <p:nvSpPr>
          <p:cNvPr id="102" name="Google Shape;102;p14"/>
          <p:cNvSpPr/>
          <p:nvPr/>
        </p:nvSpPr>
        <p:spPr>
          <a:xfrm rot="10800000">
            <a:off x="15495554" y="-40233"/>
            <a:ext cx="2792446" cy="1557854"/>
          </a:xfrm>
          <a:custGeom>
            <a:rect b="b" l="l" r="r" t="t"/>
            <a:pathLst>
              <a:path extrusionOk="0" h="1557854" w="2792446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76632" t="-244589"/>
            </a:stretch>
          </a:blipFill>
          <a:ln>
            <a:noFill/>
          </a:ln>
        </p:spPr>
      </p:sp>
      <p:sp>
        <p:nvSpPr>
          <p:cNvPr id="103" name="Google Shape;103;p14"/>
          <p:cNvSpPr/>
          <p:nvPr/>
        </p:nvSpPr>
        <p:spPr>
          <a:xfrm>
            <a:off x="12352953" y="6066001"/>
            <a:ext cx="5942443" cy="4366645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52748" r="0" t="-113899"/>
            </a:stretch>
          </a:blipFill>
          <a:ln>
            <a:noFill/>
          </a:ln>
        </p:spPr>
      </p:sp>
      <p:sp>
        <p:nvSpPr>
          <p:cNvPr id="104" name="Google Shape;104;p14"/>
          <p:cNvSpPr txBox="1"/>
          <p:nvPr/>
        </p:nvSpPr>
        <p:spPr>
          <a:xfrm>
            <a:off x="3751436" y="2759191"/>
            <a:ext cx="13557300" cy="6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46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 sz="5000">
                <a:solidFill>
                  <a:srgbClr val="FFFFFF"/>
                </a:solidFill>
              </a:rPr>
              <a:t>Александър Кюмурков (ментор)</a:t>
            </a:r>
            <a:endParaRPr b="1" sz="5000">
              <a:solidFill>
                <a:srgbClr val="FFFFFF"/>
              </a:solidFill>
            </a:endParaRPr>
          </a:p>
          <a:p>
            <a:pPr indent="-546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 sz="5000">
                <a:solidFill>
                  <a:srgbClr val="FFFFFF"/>
                </a:solidFill>
              </a:rPr>
              <a:t>Виктор (капитан)</a:t>
            </a:r>
            <a:endParaRPr b="1" sz="5000">
              <a:solidFill>
                <a:srgbClr val="FFFFFF"/>
              </a:solidFill>
            </a:endParaRPr>
          </a:p>
          <a:p>
            <a:pPr indent="-546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 sz="5000">
                <a:solidFill>
                  <a:srgbClr val="FFFFFF"/>
                </a:solidFill>
              </a:rPr>
              <a:t>Митко</a:t>
            </a:r>
            <a:endParaRPr b="1" sz="5000">
              <a:solidFill>
                <a:srgbClr val="FFFFFF"/>
              </a:solidFill>
            </a:endParaRPr>
          </a:p>
          <a:p>
            <a:pPr indent="-546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 sz="5000">
                <a:solidFill>
                  <a:srgbClr val="FFFFFF"/>
                </a:solidFill>
              </a:rPr>
              <a:t>Живко</a:t>
            </a:r>
            <a:endParaRPr b="1" sz="5000">
              <a:solidFill>
                <a:srgbClr val="FFFFFF"/>
              </a:solidFill>
            </a:endParaRPr>
          </a:p>
          <a:p>
            <a:pPr indent="-546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 sz="5000">
                <a:solidFill>
                  <a:srgbClr val="FFFFFF"/>
                </a:solidFill>
              </a:rPr>
              <a:t>Ива</a:t>
            </a:r>
            <a:endParaRPr b="1" sz="5000">
              <a:solidFill>
                <a:srgbClr val="FFFFFF"/>
              </a:solidFill>
            </a:endParaRPr>
          </a:p>
          <a:p>
            <a:pPr indent="-5461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•"/>
            </a:pPr>
            <a:r>
              <a:rPr b="1" lang="en-US" sz="5000">
                <a:solidFill>
                  <a:srgbClr val="FFFFFF"/>
                </a:solidFill>
              </a:rPr>
              <a:t>Йоан</a:t>
            </a:r>
            <a:endParaRPr b="1" sz="5000">
              <a:solidFill>
                <a:srgbClr val="FFFFFF"/>
              </a:solidFill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1388800" y="1174756"/>
            <a:ext cx="2531696" cy="2509446"/>
          </a:xfrm>
          <a:custGeom>
            <a:rect b="b" l="l" r="r" t="t"/>
            <a:pathLst>
              <a:path extrusionOk="0" h="2509446" w="253169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144688" y="4869000"/>
            <a:ext cx="3331348" cy="4047104"/>
          </a:xfrm>
          <a:custGeom>
            <a:rect b="b" l="l" r="r" t="t"/>
            <a:pathLst>
              <a:path extrusionOk="0" h="4047104" w="3331348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1119" l="-81624" r="-83423" t="-67059"/>
            </a:stretch>
          </a:blipFill>
          <a:ln>
            <a:noFill/>
          </a:ln>
        </p:spPr>
      </p:sp>
      <p:sp>
        <p:nvSpPr>
          <p:cNvPr id="107" name="Google Shape;107;p14"/>
          <p:cNvSpPr/>
          <p:nvPr/>
        </p:nvSpPr>
        <p:spPr>
          <a:xfrm>
            <a:off x="12201413" y="7269594"/>
            <a:ext cx="3043952" cy="3017200"/>
          </a:xfrm>
          <a:custGeom>
            <a:rect b="b" l="l" r="r" t="t"/>
            <a:pathLst>
              <a:path extrusionOk="0" h="3017200" w="3043952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4"/>
          <p:cNvSpPr/>
          <p:nvPr/>
        </p:nvSpPr>
        <p:spPr>
          <a:xfrm>
            <a:off x="9920638" y="4592915"/>
            <a:ext cx="3331348" cy="3331308"/>
          </a:xfrm>
          <a:custGeom>
            <a:rect b="b" l="l" r="r" t="t"/>
            <a:pathLst>
              <a:path extrusionOk="0" h="3331308" w="333134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4"/>
          <p:cNvSpPr/>
          <p:nvPr/>
        </p:nvSpPr>
        <p:spPr>
          <a:xfrm>
            <a:off x="7422800" y="7269601"/>
            <a:ext cx="3443650" cy="3413354"/>
          </a:xfrm>
          <a:custGeom>
            <a:rect b="b" l="l" r="r" t="t"/>
            <a:pathLst>
              <a:path extrusionOk="0" h="3413354" w="3443650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4"/>
          <p:cNvSpPr/>
          <p:nvPr/>
        </p:nvSpPr>
        <p:spPr>
          <a:xfrm>
            <a:off x="14508838" y="2296971"/>
            <a:ext cx="3623290" cy="3591446"/>
          </a:xfrm>
          <a:custGeom>
            <a:rect b="b" l="l" r="r" t="t"/>
            <a:pathLst>
              <a:path extrusionOk="0" h="3591446" w="3623290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 b="17979" l="0" r="0" t="0"/>
          <a:stretch/>
        </p:blipFill>
        <p:spPr>
          <a:xfrm>
            <a:off x="8329200" y="2885626"/>
            <a:ext cx="8422174" cy="42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11675082" y="-1"/>
            <a:ext cx="6846982" cy="10492225"/>
          </a:xfrm>
          <a:custGeom>
            <a:rect b="b" l="l" r="r" t="t"/>
            <a:pathLst>
              <a:path extrusionOk="0" h="10492225" w="6846982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0512" r="0" t="0"/>
            </a:stretch>
          </a:blipFill>
          <a:ln>
            <a:noFill/>
          </a:ln>
        </p:spPr>
      </p:sp>
      <p:sp>
        <p:nvSpPr>
          <p:cNvPr id="118" name="Google Shape;118;p15"/>
          <p:cNvSpPr txBox="1"/>
          <p:nvPr/>
        </p:nvSpPr>
        <p:spPr>
          <a:xfrm>
            <a:off x="2514600" y="852487"/>
            <a:ext cx="13906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Проблемът</a:t>
            </a:r>
            <a:endParaRPr b="1" sz="8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7977825" y="7280275"/>
            <a:ext cx="8912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F2CC"/>
                </a:solidFill>
              </a:rPr>
              <a:t>Шумозамърсяване в океаните, 2019</a:t>
            </a:r>
            <a:endParaRPr b="1" sz="31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908800" y="3888325"/>
            <a:ext cx="6938100" cy="2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F2CC"/>
                </a:solidFill>
              </a:rPr>
              <a:t>Търговското корабоплаване е основният източник на подводно шумово замърсяване в океана.</a:t>
            </a:r>
            <a:endParaRPr b="1" sz="3100"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 rot="970572">
            <a:off x="-587132" y="-121628"/>
            <a:ext cx="2682392" cy="2416995"/>
          </a:xfrm>
          <a:custGeom>
            <a:rect b="b" l="l" r="r" t="t"/>
            <a:pathLst>
              <a:path extrusionOk="0" h="3413350" w="3933122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618" l="0" r="0" t="-7609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16"/>
          <p:cNvSpPr/>
          <p:nvPr/>
        </p:nvSpPr>
        <p:spPr>
          <a:xfrm>
            <a:off x="11675082" y="-1"/>
            <a:ext cx="6846982" cy="10492225"/>
          </a:xfrm>
          <a:custGeom>
            <a:rect b="b" l="l" r="r" t="t"/>
            <a:pathLst>
              <a:path extrusionOk="0" h="10492225" w="6846982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20507" r="0" t="0"/>
            </a:stretch>
          </a:blipFill>
          <a:ln>
            <a:noFill/>
          </a:ln>
        </p:spPr>
      </p:sp>
      <p:sp>
        <p:nvSpPr>
          <p:cNvPr id="128" name="Google Shape;128;p16"/>
          <p:cNvSpPr txBox="1"/>
          <p:nvPr/>
        </p:nvSpPr>
        <p:spPr>
          <a:xfrm>
            <a:off x="2514600" y="852487"/>
            <a:ext cx="13906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8000">
                <a:solidFill>
                  <a:srgbClr val="FFF2CC"/>
                </a:solidFill>
              </a:rPr>
              <a:t>Последици</a:t>
            </a:r>
            <a:endParaRPr b="1" sz="8000">
              <a:solidFill>
                <a:srgbClr val="FFF2CC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1775" y="2659675"/>
            <a:ext cx="7759326" cy="51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1300600" y="3763663"/>
            <a:ext cx="68469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F2CC"/>
                </a:solidFill>
              </a:rPr>
              <a:t>Почти всички морски обитатели разчитат на ехолокация за общуване помежду си, намиране на храна и за да се ориентират.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5122669" y="7832549"/>
            <a:ext cx="2770760" cy="2404578"/>
          </a:xfrm>
          <a:custGeom>
            <a:rect b="b" l="l" r="r" t="t"/>
            <a:pathLst>
              <a:path extrusionOk="0" h="2404578" w="2770760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618" l="0" r="0" t="-7609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17"/>
          <p:cNvSpPr/>
          <p:nvPr/>
        </p:nvSpPr>
        <p:spPr>
          <a:xfrm>
            <a:off x="11675082" y="-1"/>
            <a:ext cx="6846982" cy="10492225"/>
          </a:xfrm>
          <a:custGeom>
            <a:rect b="b" l="l" r="r" t="t"/>
            <a:pathLst>
              <a:path extrusionOk="0" h="10492225" w="6846982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20507" r="0" t="0"/>
            </a:stretch>
          </a:blipFill>
          <a:ln>
            <a:noFill/>
          </a:ln>
        </p:spPr>
      </p:sp>
      <p:sp>
        <p:nvSpPr>
          <p:cNvPr id="138" name="Google Shape;138;p17"/>
          <p:cNvSpPr txBox="1"/>
          <p:nvPr/>
        </p:nvSpPr>
        <p:spPr>
          <a:xfrm>
            <a:off x="2514600" y="852487"/>
            <a:ext cx="13906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8000">
                <a:solidFill>
                  <a:srgbClr val="FFF2CC"/>
                </a:solidFill>
              </a:rPr>
              <a:t>Р</a:t>
            </a:r>
            <a:r>
              <a:rPr b="1" lang="en-US" sz="8000">
                <a:solidFill>
                  <a:srgbClr val="FFF2CC"/>
                </a:solidFill>
              </a:rPr>
              <a:t>ешение</a:t>
            </a:r>
            <a:endParaRPr b="1" sz="8000">
              <a:solidFill>
                <a:srgbClr val="FFF2CC"/>
              </a:solidFill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39173">
            <a:off x="9504777" y="2308024"/>
            <a:ext cx="5678819" cy="567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/>
        </p:nvSpPr>
        <p:spPr>
          <a:xfrm>
            <a:off x="1551250" y="3003463"/>
            <a:ext cx="6351600" cy="4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Font typeface="Arial"/>
              <a:buChar char="●"/>
            </a:pPr>
            <a:r>
              <a:rPr b="1" lang="en-US" sz="3100">
                <a:solidFill>
                  <a:srgbClr val="FFF2CC"/>
                </a:solidFill>
              </a:rPr>
              <a:t>Active Noise Canceling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Char char="●"/>
            </a:pPr>
            <a:r>
              <a:rPr b="1" lang="en-US" sz="3100">
                <a:solidFill>
                  <a:srgbClr val="FFF2CC"/>
                </a:solidFill>
              </a:rPr>
              <a:t>Технология за намаляне на външен шум.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Char char="●"/>
            </a:pPr>
            <a:r>
              <a:rPr b="1" lang="en-US" sz="3100">
                <a:solidFill>
                  <a:srgbClr val="FFF2CC"/>
                </a:solidFill>
              </a:rPr>
              <a:t>Главно се използва при модерните слушалки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 rot="864300">
            <a:off x="1102012" y="301903"/>
            <a:ext cx="2294212" cy="2328943"/>
          </a:xfrm>
          <a:custGeom>
            <a:rect b="b" l="l" r="r" t="t"/>
            <a:pathLst>
              <a:path extrusionOk="0" h="3017200" w="3043952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 flipH="1">
            <a:off x="-23019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18"/>
          <p:cNvSpPr txBox="1"/>
          <p:nvPr/>
        </p:nvSpPr>
        <p:spPr>
          <a:xfrm>
            <a:off x="1978663" y="1021073"/>
            <a:ext cx="161364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6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2CC"/>
                </a:solidFill>
              </a:rPr>
              <a:t>Теория зад технологията</a:t>
            </a:r>
            <a:endParaRPr b="1" sz="8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/>
          <p:nvPr/>
        </p:nvSpPr>
        <p:spPr>
          <a:xfrm flipH="1" rot="10800000">
            <a:off x="-230193" y="8775183"/>
            <a:ext cx="5309302" cy="1580079"/>
          </a:xfrm>
          <a:custGeom>
            <a:rect b="b" l="l" r="r" t="t"/>
            <a:pathLst>
              <a:path extrusionOk="0" h="1580079" w="5309302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6891" l="0" r="-8710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/>
          <p:nvPr/>
        </p:nvSpPr>
        <p:spPr>
          <a:xfrm rot="10800000">
            <a:off x="15495554" y="-40233"/>
            <a:ext cx="2792446" cy="1557854"/>
          </a:xfrm>
          <a:custGeom>
            <a:rect b="b" l="l" r="r" t="t"/>
            <a:pathLst>
              <a:path extrusionOk="0" h="1557854" w="2792446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76640" t="-244601"/>
            </a:stretch>
          </a:blipFill>
          <a:ln>
            <a:noFill/>
          </a:ln>
        </p:spPr>
      </p:sp>
      <p:sp>
        <p:nvSpPr>
          <p:cNvPr id="150" name="Google Shape;150;p18"/>
          <p:cNvSpPr/>
          <p:nvPr/>
        </p:nvSpPr>
        <p:spPr>
          <a:xfrm>
            <a:off x="11926519" y="5660157"/>
            <a:ext cx="7138070" cy="5861269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52748" r="0" t="-113894"/>
            </a:stretch>
          </a:blipFill>
          <a:ln>
            <a:noFill/>
          </a:ln>
        </p:spPr>
      </p:sp>
      <p:sp>
        <p:nvSpPr>
          <p:cNvPr id="151" name="Google Shape;151;p18"/>
          <p:cNvSpPr/>
          <p:nvPr/>
        </p:nvSpPr>
        <p:spPr>
          <a:xfrm rot="1032573">
            <a:off x="259594" y="41527"/>
            <a:ext cx="2955645" cy="3050512"/>
          </a:xfrm>
          <a:custGeom>
            <a:rect b="b" l="l" r="r" t="t"/>
            <a:pathLst>
              <a:path extrusionOk="0" h="3331308" w="333134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2" name="Google Shape;15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62300" y="3658975"/>
            <a:ext cx="7727650" cy="29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1679975" y="3719600"/>
            <a:ext cx="6351600" cy="3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Font typeface="Arial"/>
              <a:buChar char="●"/>
            </a:pPr>
            <a:r>
              <a:rPr b="1" lang="en-US" sz="3100">
                <a:solidFill>
                  <a:srgbClr val="FFF2CC"/>
                </a:solidFill>
              </a:rPr>
              <a:t>Звукови вълни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Char char="●"/>
            </a:pPr>
            <a:r>
              <a:rPr b="1" lang="en-US" sz="3100">
                <a:solidFill>
                  <a:srgbClr val="FFF2CC"/>
                </a:solidFill>
              </a:rPr>
              <a:t>Две противоположни вълни се зануляват.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/>
        </p:nvSpPr>
        <p:spPr>
          <a:xfrm flipH="1">
            <a:off x="-1" y="0"/>
            <a:ext cx="18518189" cy="102870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9"/>
          <p:cNvSpPr/>
          <p:nvPr/>
        </p:nvSpPr>
        <p:spPr>
          <a:xfrm>
            <a:off x="0" y="0"/>
            <a:ext cx="4866751" cy="10287000"/>
          </a:xfrm>
          <a:custGeom>
            <a:rect b="b" l="l" r="r" t="t"/>
            <a:pathLst>
              <a:path extrusionOk="0" h="10287000" w="4866751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04164" t="0"/>
            </a:stretch>
          </a:blipFill>
          <a:ln>
            <a:noFill/>
          </a:ln>
        </p:spPr>
      </p:sp>
      <p:sp>
        <p:nvSpPr>
          <p:cNvPr id="160" name="Google Shape;160;p19"/>
          <p:cNvSpPr txBox="1"/>
          <p:nvPr/>
        </p:nvSpPr>
        <p:spPr>
          <a:xfrm>
            <a:off x="4327750" y="626525"/>
            <a:ext cx="12621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FFF2CC"/>
                </a:solidFill>
              </a:rPr>
              <a:t>Фурие анализ</a:t>
            </a:r>
            <a:endParaRPr b="1" sz="8800">
              <a:solidFill>
                <a:srgbClr val="FFF2CC"/>
              </a:solidFill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9374189" y="-12700"/>
            <a:ext cx="9144000" cy="4416475"/>
          </a:xfrm>
          <a:custGeom>
            <a:rect b="b" l="l" r="r" t="t"/>
            <a:pathLst>
              <a:path extrusionOk="0" h="4416475" w="9144000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2921" l="-61888" r="0" t="0"/>
            </a:stretch>
          </a:blipFill>
          <a:ln>
            <a:noFill/>
          </a:ln>
        </p:spPr>
      </p:sp>
      <p:sp>
        <p:nvSpPr>
          <p:cNvPr id="162" name="Google Shape;162;p19"/>
          <p:cNvSpPr/>
          <p:nvPr/>
        </p:nvSpPr>
        <p:spPr>
          <a:xfrm>
            <a:off x="13673889" y="8068363"/>
            <a:ext cx="4844300" cy="2218637"/>
          </a:xfrm>
          <a:custGeom>
            <a:rect b="b" l="l" r="r" t="t"/>
            <a:pathLst>
              <a:path extrusionOk="0" h="2218637" w="4844300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1888" r="0" t="-145633"/>
            </a:stretch>
          </a:blipFill>
          <a:ln>
            <a:noFill/>
          </a:ln>
        </p:spPr>
      </p:sp>
      <p:pic>
        <p:nvPicPr>
          <p:cNvPr id="163" name="Google Shape;16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725" y="2600425"/>
            <a:ext cx="9988750" cy="61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15460050" y="24456"/>
            <a:ext cx="2531696" cy="2509446"/>
          </a:xfrm>
          <a:custGeom>
            <a:rect b="b" l="l" r="r" t="t"/>
            <a:pathLst>
              <a:path extrusionOk="0" h="2509446" w="253169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20"/>
          <p:cNvSpPr/>
          <p:nvPr/>
        </p:nvSpPr>
        <p:spPr>
          <a:xfrm flipH="1">
            <a:off x="12449169" y="0"/>
            <a:ext cx="6100247" cy="10287000"/>
          </a:xfrm>
          <a:custGeom>
            <a:rect b="b" l="l" r="r" t="t"/>
            <a:pathLst>
              <a:path extrusionOk="0" h="10287000" w="6100247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426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0"/>
          <p:cNvSpPr/>
          <p:nvPr/>
        </p:nvSpPr>
        <p:spPr>
          <a:xfrm flipH="1">
            <a:off x="0" y="0"/>
            <a:ext cx="6356656" cy="10369916"/>
          </a:xfrm>
          <a:custGeom>
            <a:rect b="b" l="l" r="r" t="t"/>
            <a:pathLst>
              <a:path extrusionOk="0" h="10369916" w="635665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34747" r="0" t="0"/>
            </a:stretch>
          </a:blipFill>
          <a:ln>
            <a:noFill/>
          </a:ln>
        </p:spPr>
      </p:sp>
      <p:sp>
        <p:nvSpPr>
          <p:cNvPr id="172" name="Google Shape;172;p20"/>
          <p:cNvSpPr txBox="1"/>
          <p:nvPr/>
        </p:nvSpPr>
        <p:spPr>
          <a:xfrm>
            <a:off x="4953000" y="952500"/>
            <a:ext cx="92427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0">
                <a:solidFill>
                  <a:srgbClr val="FFF2CC"/>
                </a:solidFill>
              </a:rPr>
              <a:t>Реализация</a:t>
            </a:r>
            <a:endParaRPr b="1" sz="11500">
              <a:solidFill>
                <a:srgbClr val="FFF2CC"/>
              </a:solidFill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090" y="6172375"/>
            <a:ext cx="6945710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1125" y="2272500"/>
            <a:ext cx="7834250" cy="32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91900" y="6172375"/>
            <a:ext cx="5943620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5100" y="2272488"/>
            <a:ext cx="5905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1"/>
          <p:cNvSpPr/>
          <p:nvPr/>
        </p:nvSpPr>
        <p:spPr>
          <a:xfrm>
            <a:off x="11380118" y="4425731"/>
            <a:ext cx="7138070" cy="5861269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2748" r="0" t="-1138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417366" y="714375"/>
            <a:ext cx="121941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2CC"/>
                </a:solidFill>
              </a:rPr>
              <a:t>Устройства използвани за бъдеща разработка.</a:t>
            </a:r>
            <a:endParaRPr b="1" sz="5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363" y="3125450"/>
            <a:ext cx="3019425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1000" y="3125455"/>
            <a:ext cx="4107150" cy="46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13624200" y="3428988"/>
            <a:ext cx="4663800" cy="50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Font typeface="Arial"/>
              <a:buChar char="●"/>
            </a:pPr>
            <a:r>
              <a:rPr b="1" lang="en-US" sz="3100">
                <a:solidFill>
                  <a:srgbClr val="FFF2CC"/>
                </a:solidFill>
              </a:rPr>
              <a:t>Lubell Labs VC2C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Char char="●"/>
            </a:pPr>
            <a:r>
              <a:rPr b="1" lang="en-US" sz="3100">
                <a:solidFill>
                  <a:srgbClr val="FFF2CC"/>
                </a:solidFill>
              </a:rPr>
              <a:t>Подводен говорител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Char char="●"/>
            </a:pPr>
            <a:r>
              <a:rPr b="1" lang="en-US" sz="3100">
                <a:solidFill>
                  <a:srgbClr val="FFF2CC"/>
                </a:solidFill>
              </a:rPr>
              <a:t>50 Hz - 1.5 kHz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4322250" y="3453950"/>
            <a:ext cx="4862700" cy="50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Char char="●"/>
            </a:pPr>
            <a:r>
              <a:rPr b="1" lang="en-US" sz="3100">
                <a:solidFill>
                  <a:srgbClr val="FFF2CC"/>
                </a:solidFill>
              </a:rPr>
              <a:t>Hydrophone Type 8106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Char char="●"/>
            </a:pPr>
            <a:r>
              <a:rPr b="1" lang="en-US" sz="3100">
                <a:solidFill>
                  <a:srgbClr val="FFF2CC"/>
                </a:solidFill>
              </a:rPr>
              <a:t>Подводен микрофон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100"/>
              <a:buChar char="●"/>
            </a:pPr>
            <a:r>
              <a:rPr b="1" lang="en-US" sz="3100">
                <a:solidFill>
                  <a:srgbClr val="FFF2CC"/>
                </a:solidFill>
              </a:rPr>
              <a:t>3 Hz - 80 kHz </a:t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2CC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84621" y="-3"/>
            <a:ext cx="2985072" cy="2590526"/>
          </a:xfrm>
          <a:custGeom>
            <a:rect b="b" l="l" r="r" t="t"/>
            <a:pathLst>
              <a:path extrusionOk="0" h="2590526" w="2985072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7618" l="0" r="0" t="-7609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